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8" r:id="rId2"/>
    <p:sldId id="341" r:id="rId3"/>
    <p:sldId id="331" r:id="rId4"/>
    <p:sldId id="339" r:id="rId5"/>
    <p:sldId id="342" r:id="rId6"/>
    <p:sldId id="337" r:id="rId7"/>
    <p:sldId id="338" r:id="rId8"/>
    <p:sldId id="336" r:id="rId9"/>
    <p:sldId id="328" r:id="rId10"/>
    <p:sldId id="327" r:id="rId11"/>
    <p:sldId id="306" r:id="rId12"/>
    <p:sldId id="330" r:id="rId13"/>
    <p:sldId id="343" r:id="rId14"/>
    <p:sldId id="319" r:id="rId15"/>
    <p:sldId id="299" r:id="rId16"/>
    <p:sldId id="290" r:id="rId17"/>
    <p:sldId id="291" r:id="rId18"/>
    <p:sldId id="340" r:id="rId19"/>
    <p:sldId id="334" r:id="rId20"/>
    <p:sldId id="259" r:id="rId21"/>
    <p:sldId id="311" r:id="rId22"/>
    <p:sldId id="280" r:id="rId23"/>
    <p:sldId id="287" r:id="rId24"/>
    <p:sldId id="283" r:id="rId25"/>
    <p:sldId id="284" r:id="rId26"/>
    <p:sldId id="308" r:id="rId27"/>
    <p:sldId id="323" r:id="rId28"/>
    <p:sldId id="315" r:id="rId29"/>
    <p:sldId id="303" r:id="rId30"/>
    <p:sldId id="305" r:id="rId31"/>
    <p:sldId id="317" r:id="rId32"/>
    <p:sldId id="316" r:id="rId33"/>
    <p:sldId id="322" r:id="rId34"/>
    <p:sldId id="285" r:id="rId35"/>
    <p:sldId id="286" r:id="rId36"/>
    <p:sldId id="292" r:id="rId37"/>
    <p:sldId id="314" r:id="rId38"/>
    <p:sldId id="260" r:id="rId39"/>
    <p:sldId id="307" r:id="rId40"/>
    <p:sldId id="278" r:id="rId41"/>
    <p:sldId id="265" r:id="rId42"/>
    <p:sldId id="296" r:id="rId43"/>
    <p:sldId id="277" r:id="rId44"/>
    <p:sldId id="279" r:id="rId45"/>
    <p:sldId id="282" r:id="rId46"/>
    <p:sldId id="298" r:id="rId47"/>
    <p:sldId id="309" r:id="rId48"/>
    <p:sldId id="281" r:id="rId49"/>
    <p:sldId id="310" r:id="rId50"/>
    <p:sldId id="289" r:id="rId51"/>
    <p:sldId id="297" r:id="rId52"/>
    <p:sldId id="304" r:id="rId53"/>
    <p:sldId id="288" r:id="rId54"/>
    <p:sldId id="300" r:id="rId55"/>
    <p:sldId id="301" r:id="rId56"/>
    <p:sldId id="302" r:id="rId57"/>
    <p:sldId id="320" r:id="rId58"/>
    <p:sldId id="321" r:id="rId59"/>
    <p:sldId id="324" r:id="rId60"/>
    <p:sldId id="325" r:id="rId61"/>
    <p:sldId id="266" r:id="rId62"/>
    <p:sldId id="293" r:id="rId6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48"/>
    <p:restoredTop sz="96327"/>
  </p:normalViewPr>
  <p:slideViewPr>
    <p:cSldViewPr snapToGrid="0">
      <p:cViewPr varScale="1">
        <p:scale>
          <a:sx n="119" d="100"/>
          <a:sy n="119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07.11.23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5222136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Constraining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production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uncertainties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heavy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mesons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via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measurement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using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- F3 -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Ludwig Neste,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endParaRPr lang="de-DE" sz="3200" b="1" u="sng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SFB1491 General Assembly, Dortmund 2023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  <p:pic>
        <p:nvPicPr>
          <p:cNvPr id="5" name="Picture 2" descr="Logo Cosmic Interacting Matters">
            <a:extLst>
              <a:ext uri="{FF2B5EF4-FFF2-40B4-BE49-F238E27FC236}">
                <a16:creationId xmlns:a16="http://schemas.microsoft.com/office/drawing/2014/main" id="{BE0337C3-5DCF-D85F-0675-B1D1F116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32" y="95653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First: Atmospheric prompt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FDB6F4C-DBA9-88AA-A12C-C821FED8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DFB-AC4F-F087-12E1-7C5D483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Agreement for different primary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C34C-06EA-E1C7-F946-18936A11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67B9-BA2A-040C-D904-60C8BDDD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B10-89B1-EE1B-B7DC-B4CC7A6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365507"/>
            <a:ext cx="9114972" cy="473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46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1F61BF8-A49B-785A-F4F0-57952245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013334C4-5A06-621A-1178-83CAF9FE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42836FF-0275-354A-8D0B-E2F39E2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F051A-D8AA-0A55-D5CE-65DAB1D2668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87FB1-B5D8-B428-2996-2C3701FBE11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26" name="Picture 2" descr="Logo Cosmic Interacting Matters">
            <a:extLst>
              <a:ext uri="{FF2B5EF4-FFF2-40B4-BE49-F238E27FC236}">
                <a16:creationId xmlns:a16="http://schemas.microsoft.com/office/drawing/2014/main" id="{54B12053-4C20-0601-B623-2F2F48A2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CCC4D43-FC3D-1B45-AF44-8D7D90F4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67FCD-9E3B-4CB9-280B-8A8F49F8C6B2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20504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2752-F673-2972-996B-1C32DE30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9185-A1B4-EC99-9859-DBFD58C6F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paper corsika tagging</a:t>
            </a:r>
          </a:p>
          <a:p>
            <a:r>
              <a:rPr lang="en-DE" dirty="0"/>
              <a:t>paper prompt muons</a:t>
            </a:r>
          </a:p>
          <a:p>
            <a:r>
              <a:rPr lang="en-DE" dirty="0"/>
              <a:t>paper prompt neutrinos</a:t>
            </a:r>
          </a:p>
          <a:p>
            <a:r>
              <a:rPr lang="en-DE" dirty="0"/>
              <a:t>combined fit</a:t>
            </a:r>
          </a:p>
          <a:p>
            <a:r>
              <a:rPr lang="en-DE" dirty="0"/>
              <a:t>mention estimated times</a:t>
            </a:r>
          </a:p>
          <a:p>
            <a:r>
              <a:rPr lang="en-DE" dirty="0"/>
              <a:t>connections to other fields</a:t>
            </a:r>
          </a:p>
          <a:p>
            <a:r>
              <a:rPr lang="en-GB" dirty="0"/>
              <a:t>https://nextcloud.e5.physik.tu-dortmund.de/</a:t>
            </a:r>
            <a:r>
              <a:rPr lang="en-GB" dirty="0" err="1"/>
              <a:t>index.php</a:t>
            </a:r>
            <a:r>
              <a:rPr lang="en-GB" dirty="0"/>
              <a:t>/s/J5WGYQ6wBb9ndJM</a:t>
            </a: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87898-35B8-1019-5530-05CDFF10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1C469-67F7-2545-413E-4251872E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33E746D-7D2D-549F-85B9-8EEB7AE9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6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2E45-5BC0-217B-93AC-78BC3136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General TODOS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B96FE-8712-30A0-97AF-1E5D685A1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leading and bundle energy einführen</a:t>
            </a:r>
          </a:p>
          <a:p>
            <a:r>
              <a:rPr lang="en-DE" dirty="0"/>
              <a:t>muon puzzle erwähnen</a:t>
            </a:r>
          </a:p>
          <a:p>
            <a:r>
              <a:rPr lang="en-DE" dirty="0"/>
              <a:t>hadronic interaction models -&gt; tuning, no data at high energies</a:t>
            </a:r>
          </a:p>
          <a:p>
            <a:r>
              <a:rPr lang="en-DE" dirty="0"/>
              <a:t>show connections between the different projects!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FEF2A-A6C3-983B-6B9F-8A52CEE9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2F391-7C4B-A094-CAAF-52C419A6D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4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Old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25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919D659-818C-049C-1471-DDD4B9DE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97" y="785239"/>
            <a:ext cx="6476036" cy="307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Muon bundle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Leading muon energy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(zenith/azimuth)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1BF74-1AC3-D3C2-7A4D-16DEB22FB954}"/>
              </a:ext>
            </a:extLst>
          </p:cNvPr>
          <p:cNvSpPr txBox="1"/>
          <p:nvPr/>
        </p:nvSpPr>
        <p:spPr>
          <a:xfrm>
            <a:off x="8785398" y="5570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AEFDF-2595-0039-F10F-6C04BC66C580}"/>
              </a:ext>
            </a:extLst>
          </p:cNvPr>
          <p:cNvSpPr txBox="1"/>
          <p:nvPr/>
        </p:nvSpPr>
        <p:spPr>
          <a:xfrm>
            <a:off x="5463250" y="3922811"/>
            <a:ext cx="5497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Input data per DOM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mean time of all pulses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total time offset</a:t>
            </a:r>
          </a:p>
          <a:p>
            <a:pPr lvl="1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rgbClr val="74B942"/>
                </a:solidFill>
              </a:rPr>
              <a:t>SplitInIceDSTPulsesTWCleaning6000ns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DF94-685B-1C2F-8419-66550D0D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F3/F4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8716-BA63-26AC-224B-2BFD62DC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CEDB-424E-EC52-FE81-43C9B7E9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DA5ED-F3F9-AFF2-58FE-CF984B36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E387AE1-0464-C470-06D8-BE1D7D2B5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984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1B0F-6CAB-D859-7B5E-2205589F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5306-8054-2028-4A7B-AD7BE0F8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where to move this slide?</a:t>
            </a:r>
          </a:p>
          <a:p>
            <a:r>
              <a:rPr lang="en-DE" dirty="0"/>
              <a:t>muon puzzle</a:t>
            </a:r>
          </a:p>
          <a:p>
            <a:r>
              <a:rPr lang="en-DE" dirty="0"/>
              <a:t>understand muon and neutrino flux at very high energies &gt; PeV</a:t>
            </a:r>
          </a:p>
          <a:p>
            <a:r>
              <a:rPr lang="en-DE" dirty="0"/>
              <a:t>collect data points to tune hadronic interaction models (high energies and high rapidity)</a:t>
            </a:r>
          </a:p>
          <a:p>
            <a:pPr lvl="1"/>
            <a:r>
              <a:rPr lang="en-DE" dirty="0"/>
              <a:t>see talk by hans: there are already data points?! slide 16??? </a:t>
            </a:r>
          </a:p>
          <a:p>
            <a:r>
              <a:rPr lang="en-DE" dirty="0"/>
              <a:t>pin down background to measure astrophysical source at high energies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39FD-6876-90E1-113F-A78A1C7D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139A2-2A8F-4E01-3447-BB317F4D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93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42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25" y="1007128"/>
            <a:ext cx="5412633" cy="2126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0" y="1242419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538480" y="1704084"/>
            <a:ext cx="585245" cy="16774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7A65AE3-D95D-E988-4C35-65E84A15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918" y="3442998"/>
            <a:ext cx="3876636" cy="30535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E3BCB8-5571-C92A-B445-ADB29254B6E3}"/>
              </a:ext>
            </a:extLst>
          </p:cNvPr>
          <p:cNvSpPr txBox="1"/>
          <p:nvPr/>
        </p:nvSpPr>
        <p:spPr>
          <a:xfrm>
            <a:off x="4870945" y="6140906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10.1103/PhysRevD.83.054026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3945056" y="5646383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1C33-61E3-2BF5-86A3-E704B9B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Definition of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80828-0A6E-6CFE-F55C-61B428969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definition</a:t>
            </a:r>
          </a:p>
          <a:p>
            <a:r>
              <a:rPr lang="en-DE" dirty="0"/>
              <a:t>prompt conv curves, 2 zeniths</a:t>
            </a:r>
          </a:p>
          <a:p>
            <a:r>
              <a:rPr lang="en-DE" dirty="0"/>
              <a:t>particle lifetimes</a:t>
            </a:r>
          </a:p>
          <a:p>
            <a:r>
              <a:rPr lang="en-DE" dirty="0"/>
              <a:t>ludwigs tikz?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30FF-80E4-B275-8FD2-72C4BB0F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222E2-9B3B-F627-E9D0-8302CB0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A7BDF-07F5-8312-4689-75ECF0AD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7A2E15-586F-2D60-4D0B-A336A5A0FFA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D39363-EBE2-44A4-3ED8-DEF77C7B52A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6D188-FD1D-4035-01CE-FCC4B2FF4B51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BD488A-1821-DDCA-9921-E41669A6A5B5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DAA39-21BA-9E67-BBD5-32907D3594F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CF29D-E2EC-2B55-3C46-5D304F44CC3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5B89B-8C67-9C0D-B531-4647043F6A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7DACA-B402-EC79-A029-09597016454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821A-8C69-13D8-0D03-5DB0E021C0A3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3722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8500</TotalTime>
  <Words>2575</Words>
  <Application>Microsoft Macintosh PowerPoint</Application>
  <PresentationFormat>Widescreen</PresentationFormat>
  <Paragraphs>527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Constraining production uncertainties of heavy mesons via measurement of the prompt atmospheric component using IceCube  - F3 -  Ludwig Neste, Mirco Hünnefeld and Pascal Gutjahr</vt:lpstr>
      <vt:lpstr>General TODOS</vt:lpstr>
      <vt:lpstr>F3/F4 Overview</vt:lpstr>
      <vt:lpstr>Motivation</vt:lpstr>
      <vt:lpstr>Motivation</vt:lpstr>
      <vt:lpstr>Astroparticle physics</vt:lpstr>
      <vt:lpstr>Cosmic ray flux</vt:lpstr>
      <vt:lpstr>Air shower – 10 TeV</vt:lpstr>
      <vt:lpstr>Definition of prompt</vt:lpstr>
      <vt:lpstr>Prompt atmospheric muons and neutrinos</vt:lpstr>
      <vt:lpstr>First: Atmospheric prompt muons</vt:lpstr>
      <vt:lpstr>CORSIKA 7 tagging and MCEq comparison</vt:lpstr>
      <vt:lpstr>Agreement for different primary models</vt:lpstr>
      <vt:lpstr>PowerPoint Presentation</vt:lpstr>
      <vt:lpstr>Expected muons for 10 years: leading vs. bundle energy (GSF)</vt:lpstr>
      <vt:lpstr>Pseudo data sampling</vt:lpstr>
      <vt:lpstr>Poisson likelihood fit performed in leading muon energy</vt:lpstr>
      <vt:lpstr>Discovery potential and sensitivity</vt:lpstr>
      <vt:lpstr>Conclusion and outlook</vt:lpstr>
      <vt:lpstr>Motivation</vt:lpstr>
      <vt:lpstr>Overview</vt:lpstr>
      <vt:lpstr>CORSIKA vs. MCEq</vt:lpstr>
      <vt:lpstr>PowerPoint Presentation</vt:lpstr>
      <vt:lpstr>Leading muon energy fraction</vt:lpstr>
      <vt:lpstr>Leading muon contribution</vt:lpstr>
      <vt:lpstr>L2 Filters</vt:lpstr>
      <vt:lpstr>PowerPoint Presentation</vt:lpstr>
      <vt:lpstr>DNN Reconstructions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Test background statistics</vt:lpstr>
      <vt:lpstr>Conclusion and outlook</vt:lpstr>
      <vt:lpstr>PowerPoint Presentation</vt:lpstr>
      <vt:lpstr>Some definitions and wording…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215</cp:revision>
  <dcterms:created xsi:type="dcterms:W3CDTF">2023-09-19T10:10:31Z</dcterms:created>
  <dcterms:modified xsi:type="dcterms:W3CDTF">2023-11-07T23:10:46Z</dcterms:modified>
</cp:coreProperties>
</file>